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61" r:id="rId5"/>
    <p:sldId id="260" r:id="rId6"/>
    <p:sldId id="267" r:id="rId7"/>
    <p:sldId id="286" r:id="rId8"/>
    <p:sldId id="287" r:id="rId9"/>
    <p:sldId id="288" r:id="rId10"/>
    <p:sldId id="282" r:id="rId11"/>
    <p:sldId id="283" r:id="rId12"/>
    <p:sldId id="273" r:id="rId13"/>
    <p:sldId id="284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5" r:id="rId23"/>
    <p:sldId id="289" r:id="rId24"/>
    <p:sldId id="271" r:id="rId25"/>
  </p:sldIdLst>
  <p:sldSz cx="9144000" cy="6858000" type="screen4x3"/>
  <p:notesSz cx="6950075" cy="9167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8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oss\Documents\2011-12%20Policy\Education\Local%20Levy%20Shift\Copy%20of%20Hunter--StateLev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/>
              <a:t>Common School Levy</a:t>
            </a:r>
          </a:p>
          <a:p>
            <a:pPr algn="ctr">
              <a:defRPr/>
            </a:pPr>
            <a:r>
              <a:rPr lang="en-US" sz="1300"/>
              <a:t>Current</a:t>
            </a:r>
            <a:r>
              <a:rPr lang="en-US" sz="1300" baseline="0"/>
              <a:t> Law v. Fixed Rate Levy ($3.20)</a:t>
            </a:r>
          </a:p>
          <a:p>
            <a:pPr algn="ctr">
              <a:defRPr/>
            </a:pPr>
            <a:r>
              <a:rPr lang="en-US" sz="1300" baseline="0"/>
              <a:t> at 3% and 3.9% Growth </a:t>
            </a:r>
            <a:endParaRPr lang="en-US" sz="1300"/>
          </a:p>
        </c:rich>
      </c:tx>
      <c:layout>
        <c:manualLayout>
          <c:xMode val="edge"/>
          <c:yMode val="edge"/>
          <c:x val="0.2698389678037025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312894137405756"/>
          <c:y val="0.25245261297701493"/>
          <c:w val="0.84325746558027237"/>
          <c:h val="0.55679518920113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Sheet1!$B$26</c:f>
              <c:strCache>
                <c:ptCount val="1"/>
                <c:pt idx="0">
                  <c:v>Current Law Levy</c:v>
                </c:pt>
              </c:strCache>
            </c:strRef>
          </c:tx>
          <c:marker>
            <c:symbol val="none"/>
          </c:marker>
          <c:cat>
            <c:strRef>
              <c:f>Sheet1!$A$27:$A$36</c:f>
              <c:strCache>
                <c:ptCount val="10"/>
                <c:pt idx="0">
                  <c:v>CY 2012</c:v>
                </c:pt>
                <c:pt idx="1">
                  <c:v>CY 2013</c:v>
                </c:pt>
                <c:pt idx="2">
                  <c:v>CY 2014</c:v>
                </c:pt>
                <c:pt idx="3">
                  <c:v>CY 2015</c:v>
                </c:pt>
                <c:pt idx="4">
                  <c:v>CY 2016</c:v>
                </c:pt>
                <c:pt idx="5">
                  <c:v>CY 2017</c:v>
                </c:pt>
                <c:pt idx="6">
                  <c:v>CY 2018</c:v>
                </c:pt>
                <c:pt idx="7">
                  <c:v>CY 2019</c:v>
                </c:pt>
                <c:pt idx="8">
                  <c:v>CY 2020</c:v>
                </c:pt>
                <c:pt idx="9">
                  <c:v>CY 2021</c:v>
                </c:pt>
              </c:strCache>
            </c:strRef>
          </c:cat>
          <c:val>
            <c:numRef>
              <c:f>Sheet1!$B$27:$B$36</c:f>
              <c:numCache>
                <c:formatCode>"$"#,##0</c:formatCode>
                <c:ptCount val="10"/>
                <c:pt idx="0">
                  <c:v>1903201969.5278752</c:v>
                </c:pt>
                <c:pt idx="1">
                  <c:v>1941777180.880594</c:v>
                </c:pt>
                <c:pt idx="2">
                  <c:v>1986426398.3212206</c:v>
                </c:pt>
                <c:pt idx="3">
                  <c:v>2031739426.4032443</c:v>
                </c:pt>
                <c:pt idx="4">
                  <c:v>2078086104.9219</c:v>
                </c:pt>
                <c:pt idx="5">
                  <c:v>2125490012.8183966</c:v>
                </c:pt>
                <c:pt idx="6">
                  <c:v>2173975266.9009523</c:v>
                </c:pt>
                <c:pt idx="7">
                  <c:v>2223566534.1142559</c:v>
                </c:pt>
                <c:pt idx="8">
                  <c:v>2274289044.0888109</c:v>
                </c:pt>
                <c:pt idx="9">
                  <c:v>2326168601.9765477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Sheet1!$C$26</c:f>
              <c:strCache>
                <c:ptCount val="1"/>
                <c:pt idx="0">
                  <c:v>Alternate Levy (3% Growth)</c:v>
                </c:pt>
              </c:strCache>
            </c:strRef>
          </c:tx>
          <c:marker>
            <c:symbol val="none"/>
          </c:marker>
          <c:cat>
            <c:strRef>
              <c:f>Sheet1!$A$27:$A$36</c:f>
              <c:strCache>
                <c:ptCount val="10"/>
                <c:pt idx="0">
                  <c:v>CY 2012</c:v>
                </c:pt>
                <c:pt idx="1">
                  <c:v>CY 2013</c:v>
                </c:pt>
                <c:pt idx="2">
                  <c:v>CY 2014</c:v>
                </c:pt>
                <c:pt idx="3">
                  <c:v>CY 2015</c:v>
                </c:pt>
                <c:pt idx="4">
                  <c:v>CY 2016</c:v>
                </c:pt>
                <c:pt idx="5">
                  <c:v>CY 2017</c:v>
                </c:pt>
                <c:pt idx="6">
                  <c:v>CY 2018</c:v>
                </c:pt>
                <c:pt idx="7">
                  <c:v>CY 2019</c:v>
                </c:pt>
                <c:pt idx="8">
                  <c:v>CY 2020</c:v>
                </c:pt>
                <c:pt idx="9">
                  <c:v>CY 2021</c:v>
                </c:pt>
              </c:strCache>
            </c:strRef>
          </c:cat>
          <c:val>
            <c:numRef>
              <c:f>Sheet1!$C$27:$C$36</c:f>
              <c:numCache>
                <c:formatCode>"$"#,##0</c:formatCode>
                <c:ptCount val="10"/>
                <c:pt idx="0">
                  <c:v>2770508320</c:v>
                </c:pt>
                <c:pt idx="1">
                  <c:v>2793214880</c:v>
                </c:pt>
                <c:pt idx="2">
                  <c:v>2902277120</c:v>
                </c:pt>
                <c:pt idx="3">
                  <c:v>2989345433.5999999</c:v>
                </c:pt>
                <c:pt idx="4">
                  <c:v>3079025796.6079998</c:v>
                </c:pt>
                <c:pt idx="5">
                  <c:v>3171396570.5062404</c:v>
                </c:pt>
                <c:pt idx="6">
                  <c:v>3266538467.6214275</c:v>
                </c:pt>
                <c:pt idx="7">
                  <c:v>3364534621.6500702</c:v>
                </c:pt>
                <c:pt idx="8">
                  <c:v>3465470660.2995729</c:v>
                </c:pt>
                <c:pt idx="9">
                  <c:v>3569434780.1085606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Sheet1!$D$26</c:f>
              <c:strCache>
                <c:ptCount val="1"/>
                <c:pt idx="0">
                  <c:v>Alternate Levy (3.9% Growth)</c:v>
                </c:pt>
              </c:strCache>
            </c:strRef>
          </c:tx>
          <c:marker>
            <c:symbol val="none"/>
          </c:marker>
          <c:cat>
            <c:strRef>
              <c:f>Sheet1!$A$27:$A$36</c:f>
              <c:strCache>
                <c:ptCount val="10"/>
                <c:pt idx="0">
                  <c:v>CY 2012</c:v>
                </c:pt>
                <c:pt idx="1">
                  <c:v>CY 2013</c:v>
                </c:pt>
                <c:pt idx="2">
                  <c:v>CY 2014</c:v>
                </c:pt>
                <c:pt idx="3">
                  <c:v>CY 2015</c:v>
                </c:pt>
                <c:pt idx="4">
                  <c:v>CY 2016</c:v>
                </c:pt>
                <c:pt idx="5">
                  <c:v>CY 2017</c:v>
                </c:pt>
                <c:pt idx="6">
                  <c:v>CY 2018</c:v>
                </c:pt>
                <c:pt idx="7">
                  <c:v>CY 2019</c:v>
                </c:pt>
                <c:pt idx="8">
                  <c:v>CY 2020</c:v>
                </c:pt>
                <c:pt idx="9">
                  <c:v>CY 2021</c:v>
                </c:pt>
              </c:strCache>
            </c:strRef>
          </c:cat>
          <c:val>
            <c:numRef>
              <c:f>Sheet1!$D$27:$D$36</c:f>
              <c:numCache>
                <c:formatCode>"$"#,##0</c:formatCode>
                <c:ptCount val="10"/>
                <c:pt idx="0">
                  <c:v>2770508320</c:v>
                </c:pt>
                <c:pt idx="1">
                  <c:v>2793214880</c:v>
                </c:pt>
                <c:pt idx="2">
                  <c:v>2902150260.3200002</c:v>
                </c:pt>
                <c:pt idx="3">
                  <c:v>3015334120.4724793</c:v>
                </c:pt>
                <c:pt idx="4">
                  <c:v>3132932151.1709061</c:v>
                </c:pt>
                <c:pt idx="5">
                  <c:v>3255116505.0665712</c:v>
                </c:pt>
                <c:pt idx="6">
                  <c:v>3382066048.7641673</c:v>
                </c:pt>
                <c:pt idx="7">
                  <c:v>3513966624.6659698</c:v>
                </c:pt>
                <c:pt idx="8">
                  <c:v>3651011323.0279422</c:v>
                </c:pt>
                <c:pt idx="9">
                  <c:v>3793400764.6260324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185984"/>
        <c:axId val="84582784"/>
      </c:lineChart>
      <c:catAx>
        <c:axId val="8018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84582784"/>
        <c:crosses val="autoZero"/>
        <c:auto val="1"/>
        <c:lblAlgn val="ctr"/>
        <c:lblOffset val="100"/>
        <c:noMultiLvlLbl val="0"/>
      </c:catAx>
      <c:valAx>
        <c:axId val="84582784"/>
        <c:scaling>
          <c:orientation val="minMax"/>
          <c:min val="15000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1">
                    <a:latin typeface="+mn-lt"/>
                  </a:defRPr>
                </a:pPr>
                <a:r>
                  <a:rPr lang="en-US" b="1">
                    <a:latin typeface="+mn-lt"/>
                  </a:rPr>
                  <a:t>Tax Revenue in Millions</a:t>
                </a:r>
              </a:p>
            </c:rich>
          </c:tx>
          <c:layout/>
          <c:overlay val="0"/>
        </c:title>
        <c:numFmt formatCode="&quot;$&quot;#,##0" sourceLinked="0"/>
        <c:majorTickMark val="out"/>
        <c:minorTickMark val="none"/>
        <c:tickLblPos val="nextTo"/>
        <c:crossAx val="80185984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0.69231</cdr:x>
      <cdr:y>0.38499</cdr:y>
    </cdr:from>
    <cdr:to>
      <cdr:x>0.69231</cdr:x>
      <cdr:y>0.65998</cdr:y>
    </cdr:to>
    <cdr:cxnSp macro="">
      <cdr:nvCxnSpPr>
        <cdr:cNvPr id="3" name="Straight Arrow Connector 2"/>
        <cdr:cNvCxnSpPr/>
      </cdr:nvCxnSpPr>
      <cdr:spPr bwMode="auto">
        <a:xfrm xmlns:a="http://schemas.openxmlformats.org/drawingml/2006/main" flipV="1">
          <a:off x="4095750" y="1259416"/>
          <a:ext cx="0" cy="899585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FFFF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arrow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0.65975</cdr:x>
      <cdr:y>0.42381</cdr:y>
    </cdr:from>
    <cdr:to>
      <cdr:x>0.66011</cdr:x>
      <cdr:y>0.66257</cdr:y>
    </cdr:to>
    <cdr:cxnSp macro="">
      <cdr:nvCxnSpPr>
        <cdr:cNvPr id="4" name="Straight Arrow Connector 3"/>
        <cdr:cNvCxnSpPr/>
      </cdr:nvCxnSpPr>
      <cdr:spPr bwMode="auto">
        <a:xfrm xmlns:a="http://schemas.openxmlformats.org/drawingml/2006/main" flipV="1">
          <a:off x="3903134" y="1386416"/>
          <a:ext cx="2116" cy="781054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FFFF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arrow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0.70304</cdr:x>
      <cdr:y>0.47557</cdr:y>
    </cdr:from>
    <cdr:to>
      <cdr:x>0.82111</cdr:x>
      <cdr:y>0.59851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159249" y="1555749"/>
          <a:ext cx="698499" cy="402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/>
            <a:t>$1.20</a:t>
          </a:r>
          <a:r>
            <a:rPr lang="en-US" sz="1000" baseline="0"/>
            <a:t>B in CY 2018</a:t>
          </a:r>
          <a:endParaRPr lang="en-US" sz="1000"/>
        </a:p>
      </cdr:txBody>
    </cdr:sp>
  </cdr:relSizeAnchor>
  <cdr:relSizeAnchor xmlns:cdr="http://schemas.openxmlformats.org/drawingml/2006/chartDrawing">
    <cdr:from>
      <cdr:x>0.53989</cdr:x>
      <cdr:y>0.47493</cdr:y>
    </cdr:from>
    <cdr:to>
      <cdr:x>0.66011</cdr:x>
      <cdr:y>0.53381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194050" y="1553634"/>
          <a:ext cx="711199" cy="1926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$1.09B in CY 2018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521937EE-2077-449E-AFE4-D51D119E9161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8C7ECB16-C5BD-4853-ABC1-58437E7C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43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7ACD8DCA-A59D-42E2-8001-121AAD6E7753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87388"/>
            <a:ext cx="4584700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54711"/>
            <a:ext cx="5560060" cy="4125516"/>
          </a:xfrm>
          <a:prstGeom prst="rect">
            <a:avLst/>
          </a:prstGeom>
        </p:spPr>
        <p:txBody>
          <a:bodyPr vert="horz" lIns="92098" tIns="46049" rIns="92098" bIns="460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5AE1BAD3-DCDF-45CD-8092-648D459B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4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1BAD3-DCDF-45CD-8092-648D459BA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45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1BAD3-DCDF-45CD-8092-648D459BA2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43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7807" indent="-287807">
              <a:buFont typeface="Arial" pitchFamily="34" charset="0"/>
              <a:buChar char="•"/>
            </a:pPr>
            <a:r>
              <a:rPr lang="en-US" sz="1800" dirty="0"/>
              <a:t>K-12 for 1 million students</a:t>
            </a:r>
          </a:p>
          <a:p>
            <a:pPr marL="287807" indent="-287807">
              <a:buFont typeface="Arial" pitchFamily="34" charset="0"/>
              <a:buChar char="•"/>
            </a:pPr>
            <a:r>
              <a:rPr lang="en-US" sz="1800" dirty="0"/>
              <a:t>Higher education for 232,000 students</a:t>
            </a:r>
          </a:p>
          <a:p>
            <a:pPr marL="287807" indent="-287807">
              <a:buFont typeface="Arial" pitchFamily="34" charset="0"/>
              <a:buChar char="•"/>
            </a:pPr>
            <a:r>
              <a:rPr lang="en-US" sz="1800" dirty="0"/>
              <a:t>Healthcare for more than 1,200,000 children and low-income adults</a:t>
            </a:r>
          </a:p>
          <a:p>
            <a:pPr marL="287807" indent="-287807">
              <a:buFont typeface="Arial" pitchFamily="34" charset="0"/>
              <a:buChar char="•"/>
            </a:pPr>
            <a:r>
              <a:rPr lang="en-US" sz="1800" dirty="0"/>
              <a:t>Public Safety including prison for 18,000 inmates and community supervision for 15,000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1BAD3-DCDF-45CD-8092-648D459BA2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96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1BAD3-DCDF-45CD-8092-648D459BA2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9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1BAD3-DCDF-45CD-8092-648D459BA2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2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177F-D32E-439D-8019-291B9455132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612C-692C-4ED1-AA0C-A2729B38A96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177F-D32E-439D-8019-291B9455132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612C-692C-4ED1-AA0C-A2729B38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177F-D32E-439D-8019-291B9455132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612C-692C-4ED1-AA0C-A2729B38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177F-D32E-439D-8019-291B9455132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612C-692C-4ED1-AA0C-A2729B38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177F-D32E-439D-8019-291B9455132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612C-692C-4ED1-AA0C-A2729B38A96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177F-D32E-439D-8019-291B9455132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612C-692C-4ED1-AA0C-A2729B38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177F-D32E-439D-8019-291B9455132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612C-692C-4ED1-AA0C-A2729B38A96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177F-D32E-439D-8019-291B9455132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612C-692C-4ED1-AA0C-A2729B38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177F-D32E-439D-8019-291B9455132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612C-692C-4ED1-AA0C-A2729B38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177F-D32E-439D-8019-291B9455132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612C-692C-4ED1-AA0C-A2729B38A96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177F-D32E-439D-8019-291B9455132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612C-692C-4ED1-AA0C-A2729B38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FA4177F-D32E-439D-8019-291B9455132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77F612C-692C-4ED1-AA0C-A2729B38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shunter.info/wp-content/uploads/2012/10/Example-Levy-Swap.xls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ross.hunter@leg.wa.gov" TargetMode="External"/><Relationship Id="rId2" Type="http://schemas.openxmlformats.org/officeDocument/2006/relationships/hyperlink" Target="http://www.rosshunter.inf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cap="small" dirty="0" smtClean="0"/>
              <a:t>Education Funding in 2012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Rep. Ross Hunter</a:t>
            </a:r>
          </a:p>
          <a:p>
            <a:r>
              <a:rPr lang="en-US" dirty="0" smtClean="0"/>
              <a:t>Chair, Ways and Means Committee</a:t>
            </a:r>
          </a:p>
          <a:p>
            <a:r>
              <a:rPr lang="en-US" dirty="0" smtClean="0"/>
              <a:t>November 2, 2012</a:t>
            </a:r>
          </a:p>
        </p:txBody>
      </p:sp>
    </p:spTree>
    <p:extLst>
      <p:ext uri="{BB962C8B-B14F-4D97-AF65-F5344CB8AC3E}">
        <p14:creationId xmlns:p14="http://schemas.microsoft.com/office/powerpoint/2010/main" val="26873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6781800" cy="579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842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Problem Statement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94564"/>
            <a:ext cx="4953000" cy="490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993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Be Confused: Funding Matters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3317-1DBE-425C-B1DA-C21009EAF321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C46-57BC-4877-87E9-600B4286A69C}" type="slidenum">
              <a:rPr lang="en-US" smtClean="0"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1447800"/>
            <a:ext cx="6791325" cy="477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084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Pay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“Levy Swap” to solve part of the problem – the part districts are already paying for with local money</a:t>
            </a:r>
          </a:p>
          <a:p>
            <a:r>
              <a:rPr lang="en-US" sz="3200" dirty="0" smtClean="0"/>
              <a:t>Combination of long-term cost reduction strategies and new revenue to pay for the rest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4890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Increasing Levies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Rising local levies are almost back to the late seventies, the levels that prompted the original school funding suits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72B6-80B7-45D5-9C60-3E048D4367B2}" type="datetime1">
              <a:rPr lang="en-US" smtClean="0"/>
              <a:t>11/1/2012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C46-57BC-4877-87E9-600B4286A69C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034" y="2590800"/>
            <a:ext cx="4800600" cy="3507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219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Budget Risk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3317-1DBE-425C-B1DA-C21009EAF321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C46-57BC-4877-87E9-600B4286A69C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740013" cy="489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552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Inequity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Levy capacity varies widely between districts, often for arbitrary reasons.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2700"/>
            <a:ext cx="6553200" cy="4029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0E2E-CCF9-4C72-9344-F72D82176C42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C46-57BC-4877-87E9-600B4286A6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5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Fix </a:t>
            </a:r>
            <a:r>
              <a:rPr lang="en-US" dirty="0" smtClean="0"/>
              <a:t>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system should be </a:t>
            </a:r>
          </a:p>
          <a:p>
            <a:pPr lvl="1"/>
            <a:r>
              <a:rPr lang="en-US" b="1" dirty="0" smtClean="0"/>
              <a:t>Fair. </a:t>
            </a:r>
          </a:p>
          <a:p>
            <a:pPr lvl="2"/>
            <a:r>
              <a:rPr lang="en-US" dirty="0" smtClean="0"/>
              <a:t>Basic </a:t>
            </a:r>
            <a:r>
              <a:rPr lang="en-US" dirty="0" err="1" smtClean="0"/>
              <a:t>ed</a:t>
            </a:r>
            <a:r>
              <a:rPr lang="en-US" dirty="0" smtClean="0"/>
              <a:t> funded by state, not locals.</a:t>
            </a:r>
          </a:p>
          <a:p>
            <a:pPr lvl="2"/>
            <a:r>
              <a:rPr lang="en-US" dirty="0" smtClean="0"/>
              <a:t>Larger % of taxes collected statewide, not locally</a:t>
            </a:r>
          </a:p>
          <a:p>
            <a:pPr lvl="1"/>
            <a:r>
              <a:rPr lang="en-US" b="1" dirty="0" smtClean="0"/>
              <a:t>Adequate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Meet basic </a:t>
            </a:r>
            <a:r>
              <a:rPr lang="en-US" dirty="0" err="1" smtClean="0"/>
              <a:t>ed</a:t>
            </a:r>
            <a:r>
              <a:rPr lang="en-US" dirty="0" smtClean="0"/>
              <a:t> responsibility. </a:t>
            </a:r>
          </a:p>
          <a:p>
            <a:pPr lvl="2"/>
            <a:r>
              <a:rPr lang="en-US" dirty="0" smtClean="0"/>
              <a:t>If not today, then ensure a growth path that does.</a:t>
            </a:r>
          </a:p>
          <a:p>
            <a:pPr lvl="1"/>
            <a:r>
              <a:rPr lang="en-US" b="1" dirty="0" smtClean="0"/>
              <a:t>Reliable</a:t>
            </a:r>
            <a:r>
              <a:rPr lang="en-US" dirty="0"/>
              <a:t> </a:t>
            </a:r>
            <a:r>
              <a:rPr lang="en-US" b="1" dirty="0" smtClean="0"/>
              <a:t>and Stable</a:t>
            </a:r>
          </a:p>
          <a:p>
            <a:pPr lvl="2"/>
            <a:r>
              <a:rPr lang="en-US" dirty="0" smtClean="0"/>
              <a:t>More money “protected” as basic ed.</a:t>
            </a:r>
          </a:p>
          <a:p>
            <a:pPr lvl="2"/>
            <a:r>
              <a:rPr lang="en-US" dirty="0" smtClean="0"/>
              <a:t>Levies not subject to elections every 4 years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6AB5-EFD5-4A83-80E8-0A0E3234044A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C46-57BC-4877-87E9-600B4286A69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94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Proposal: Local Levy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Revenue-Neutral swap of local levies for common school levy</a:t>
            </a:r>
          </a:p>
          <a:p>
            <a:pPr marL="914400" lvl="1" indent="-514350"/>
            <a:r>
              <a:rPr lang="en-US" dirty="0" smtClean="0"/>
              <a:t>Use basic </a:t>
            </a:r>
            <a:r>
              <a:rPr lang="en-US" dirty="0" err="1" smtClean="0"/>
              <a:t>ed</a:t>
            </a:r>
            <a:r>
              <a:rPr lang="en-US" dirty="0" smtClean="0"/>
              <a:t> distribution model to drive out new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Allow growth greater than 1% of the common school levy as we recover from the recession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Reset levy caps at $X ( $X &gt;= $2500) per student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levies reliable by making them permanent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A3AE-B61E-43DE-BF19-47427DBF6E5D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C46-57BC-4877-87E9-600B4286A6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4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School Levy works better than LEA</a:t>
            </a:r>
          </a:p>
          <a:p>
            <a:r>
              <a:rPr lang="en-US" dirty="0" smtClean="0"/>
              <a:t>More money is “</a:t>
            </a:r>
            <a:r>
              <a:rPr lang="en-US" i="1" dirty="0" smtClean="0"/>
              <a:t>basic education</a:t>
            </a:r>
            <a:r>
              <a:rPr lang="en-US" dirty="0" smtClean="0"/>
              <a:t>” and hence constitutionally protected</a:t>
            </a:r>
          </a:p>
          <a:p>
            <a:r>
              <a:rPr lang="en-US" dirty="0" smtClean="0"/>
              <a:t>Growth starts to pay for constitutional requirement of ample funding</a:t>
            </a:r>
          </a:p>
          <a:p>
            <a:r>
              <a:rPr lang="en-US" dirty="0" smtClean="0"/>
              <a:t>Eliminates all grandfathering, a huge problem in Puget Sound districts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52CB-720D-43D7-866A-A81BAF989451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C46-57BC-4877-87E9-600B4286A6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6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	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5334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8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Proposal Does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NEW money into most school districts. </a:t>
            </a:r>
          </a:p>
          <a:p>
            <a:pPr lvl="1"/>
            <a:r>
              <a:rPr lang="en-US" dirty="0" smtClean="0"/>
              <a:t>It changes from unreliable local levies to reliable and fairer state collection.</a:t>
            </a:r>
          </a:p>
          <a:p>
            <a:pPr lvl="1"/>
            <a:r>
              <a:rPr lang="en-US" dirty="0" smtClean="0"/>
              <a:t>Some districts will get a little more money.</a:t>
            </a:r>
          </a:p>
          <a:p>
            <a:r>
              <a:rPr lang="en-US" dirty="0" smtClean="0"/>
              <a:t>Increase Aggregate State Taxes</a:t>
            </a:r>
          </a:p>
          <a:p>
            <a:pPr lvl="1"/>
            <a:r>
              <a:rPr lang="en-US" dirty="0" smtClean="0"/>
              <a:t>Afterwards local districts will have additional levy capacity and could ask their voters for increases, but the total share of local levies would still be smaller.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3317-1DBE-425C-B1DA-C21009EAF321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C46-57BC-4877-87E9-600B4286A69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65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Growth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D42A-343D-4FF0-847A-3ADAE1B97152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C46-57BC-4877-87E9-600B4286A69C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085681"/>
              </p:ext>
            </p:extLst>
          </p:nvPr>
        </p:nvGraphicFramePr>
        <p:xfrm>
          <a:off x="838200" y="14478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888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/>
              <a:t>related spreadsheet: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www.rosshunter.info/wp-content/uploads/2012/10/Example-Levy-Swap.xlsx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58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Levy Equalization. </a:t>
            </a:r>
            <a:r>
              <a:rPr lang="en-US" dirty="0" smtClean="0"/>
              <a:t>The overall levy base is reduced in this proposal, which would change LEA. Practically, the LEA formula needs to be re-written so it grows at the same rate that collected levies do, not at twice the rate.</a:t>
            </a:r>
          </a:p>
          <a:p>
            <a:r>
              <a:rPr lang="en-US" b="1" dirty="0" smtClean="0"/>
              <a:t>Final levy capacity. </a:t>
            </a:r>
            <a:r>
              <a:rPr lang="en-US" dirty="0" smtClean="0"/>
              <a:t>Seattle legislators have expressed concern that their district pays $111 million  per year in new taxes and gets no additional school funding – we may need a higher levy cap to resolve this.</a:t>
            </a:r>
          </a:p>
          <a:p>
            <a:r>
              <a:rPr lang="en-US" b="1" dirty="0" smtClean="0"/>
              <a:t>Revenue and/or cuts for the rest. </a:t>
            </a:r>
            <a:r>
              <a:rPr lang="en-US" dirty="0" smtClean="0"/>
              <a:t>This will be complex and interesting.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23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Rep. Ross Hunter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www.rosshunter.info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Bellevue Office (425) 453-3064</a:t>
            </a:r>
          </a:p>
          <a:p>
            <a:pPr marL="0" indent="0">
              <a:buNone/>
            </a:pPr>
            <a:r>
              <a:rPr lang="en-US" dirty="0" smtClean="0"/>
              <a:t>Olympia Office (360) 786-7936 	January to April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mtClean="0">
                <a:hlinkClick r:id="rId3"/>
              </a:rPr>
              <a:t>ross.hunter@leg.wa.gov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219075"/>
            <a:ext cx="7972425" cy="641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2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209550"/>
            <a:ext cx="8391525" cy="643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0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09550"/>
            <a:ext cx="8505825" cy="643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9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McCleary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Legal Requirements</a:t>
            </a:r>
          </a:p>
          <a:p>
            <a:pPr lvl="1"/>
            <a:r>
              <a:rPr lang="en-US" dirty="0" smtClean="0"/>
              <a:t>State funding of “basic </a:t>
            </a:r>
            <a:r>
              <a:rPr lang="en-US" dirty="0" err="1" smtClean="0"/>
              <a:t>ed</a:t>
            </a:r>
            <a:r>
              <a:rPr lang="en-US" dirty="0" smtClean="0"/>
              <a:t>” currently expenses paid for with local levies</a:t>
            </a:r>
          </a:p>
          <a:p>
            <a:pPr lvl="1"/>
            <a:r>
              <a:rPr lang="en-US" dirty="0" smtClean="0"/>
              <a:t>New educational programs (all-day Kindergarten, lower K-3 class size)</a:t>
            </a:r>
          </a:p>
          <a:p>
            <a:pPr lvl="1"/>
            <a:r>
              <a:rPr lang="en-US" dirty="0" smtClean="0"/>
              <a:t>1080 hour required learning time in middle and high schools instead of 1000, 24 credits</a:t>
            </a:r>
          </a:p>
          <a:p>
            <a:pPr lvl="1"/>
            <a:r>
              <a:rPr lang="en-US" dirty="0" smtClean="0"/>
              <a:t>Shift compensation paid with local levies to the state – requires regional comp model</a:t>
            </a:r>
          </a:p>
          <a:p>
            <a:r>
              <a:rPr lang="en-US" dirty="0" smtClean="0"/>
              <a:t>The first two (widely discussed) items cost $1 billion in 2013-15 and grow to $3.3 billion in 2017-19.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6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complex than administrative or classified</a:t>
            </a:r>
          </a:p>
          <a:p>
            <a:pPr lvl="1"/>
            <a:r>
              <a:rPr lang="en-US" dirty="0" smtClean="0"/>
              <a:t>Regional differences are greater</a:t>
            </a:r>
          </a:p>
          <a:p>
            <a:pPr lvl="1"/>
            <a:r>
              <a:rPr lang="en-US" dirty="0" smtClean="0"/>
              <a:t>State salary schedule and bargaining constraints</a:t>
            </a:r>
          </a:p>
          <a:p>
            <a:r>
              <a:rPr lang="en-US" dirty="0" smtClean="0"/>
              <a:t>Base (state-provided) compensation inadequate in most metropolitan areas</a:t>
            </a:r>
          </a:p>
          <a:p>
            <a:r>
              <a:rPr lang="en-US" dirty="0" smtClean="0"/>
              <a:t>Total compensation (including local TRI pay) comparable in all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4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598503"/>
            <a:ext cx="7857912" cy="581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3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Compensation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Increase state-provided pay across the board to match most expensive area. (costly)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Create a regional pay difference model and pay teachers more in metropolitan areas. (politically painful, operationally difficult)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Allow local compensation to pay regional differences, eliminate TRI euphemism and call it “regional pay differences” or something rational and limit it in reasonable ways.</a:t>
            </a:r>
          </a:p>
          <a:p>
            <a:r>
              <a:rPr lang="en-US" dirty="0" smtClean="0"/>
              <a:t>This financial summary below assumes option #3.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76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453</TotalTime>
  <Words>757</Words>
  <Application>Microsoft Office PowerPoint</Application>
  <PresentationFormat>On-screen Show (4:3)</PresentationFormat>
  <Paragraphs>109</Paragraphs>
  <Slides>24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Education Funding in 2012</vt:lpstr>
      <vt:lpstr>Where are we now? </vt:lpstr>
      <vt:lpstr>PowerPoint Presentation</vt:lpstr>
      <vt:lpstr>PowerPoint Presentation</vt:lpstr>
      <vt:lpstr>PowerPoint Presentation</vt:lpstr>
      <vt:lpstr>McCleary Decision</vt:lpstr>
      <vt:lpstr>Teacher Compensation</vt:lpstr>
      <vt:lpstr>PowerPoint Presentation</vt:lpstr>
      <vt:lpstr>Teacher Compensation (cont.)</vt:lpstr>
      <vt:lpstr>PowerPoint Presentation</vt:lpstr>
      <vt:lpstr>New Problem Statement</vt:lpstr>
      <vt:lpstr>Don’t Be Confused: Funding Matters</vt:lpstr>
      <vt:lpstr>How To Pay for It?</vt:lpstr>
      <vt:lpstr>Increasing Levies</vt:lpstr>
      <vt:lpstr>Increasing Budget Risk</vt:lpstr>
      <vt:lpstr>Increasing Inequity</vt:lpstr>
      <vt:lpstr>Just Fix It</vt:lpstr>
      <vt:lpstr>Proposal: Local Levy Swap</vt:lpstr>
      <vt:lpstr>Why?</vt:lpstr>
      <vt:lpstr>This Proposal Does NOT</vt:lpstr>
      <vt:lpstr>Long-Term Growth</vt:lpstr>
      <vt:lpstr>Examples</vt:lpstr>
      <vt:lpstr>Issues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 State Budget Preview</dc:title>
  <dc:creator>Ross</dc:creator>
  <cp:lastModifiedBy>Ross Hunter</cp:lastModifiedBy>
  <cp:revision>20</cp:revision>
  <cp:lastPrinted>2012-10-31T00:09:34Z</cp:lastPrinted>
  <dcterms:created xsi:type="dcterms:W3CDTF">2012-09-20T06:26:22Z</dcterms:created>
  <dcterms:modified xsi:type="dcterms:W3CDTF">2012-11-02T05:54:07Z</dcterms:modified>
</cp:coreProperties>
</file>